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3.svg" ContentType="image/svg+xml"/>
  <Override PartName="/ppt/media/image6.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8288000" cy="10287000"/>
  <p:notesSz cx="6858000" cy="9144000"/>
  <p:embeddedFontLst>
    <p:embeddedFont>
      <p:font typeface="Baloo" panose="03080902040302020200"/>
      <p:regular r:id="rId23"/>
    </p:embeddedFont>
    <p:embeddedFont>
      <p:font typeface="Clear Sans" panose="020B0503030202020304"/>
      <p:regular r:id="rId24"/>
    </p:embeddedFont>
    <p:embeddedFont>
      <p:font typeface="Clear Sans Bold" panose="020B0803030202020304"/>
      <p:bold r:id="rId25"/>
    </p:embeddedFont>
    <p:embeddedFont>
      <p:font typeface="Calibri" panose="020F050202020403020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GIF"/><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GIF"/><Relationship Id="rId2" Type="http://schemas.openxmlformats.org/officeDocument/2006/relationships/image" Target="../media/image11.GIF"/><Relationship Id="rId1" Type="http://schemas.openxmlformats.org/officeDocument/2006/relationships/image" Target="../media/image3.GIF"/></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1.xml"/><Relationship Id="rId2" Type="http://schemas.openxmlformats.org/officeDocument/2006/relationships/image" Target="../media/image4.GIF"/><Relationship Id="rId1" Type="http://schemas.openxmlformats.org/officeDocument/2006/relationships/image" Target="../media/image3.GIF"/></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image" Target="../media/image1.GI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GIF"/><Relationship Id="rId2" Type="http://schemas.openxmlformats.org/officeDocument/2006/relationships/image" Target="../media/image11.GIF"/><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3.sv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GIF"/><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grpSp>
        <p:nvGrpSpPr>
          <p:cNvPr id="2" name="Group 2"/>
          <p:cNvGrpSpPr/>
          <p:nvPr/>
        </p:nvGrpSpPr>
        <p:grpSpPr>
          <a:xfrm rot="0">
            <a:off x="1028700" y="4231640"/>
            <a:ext cx="15555091" cy="3162185"/>
            <a:chOff x="0" y="0"/>
            <a:chExt cx="20740121" cy="4216247"/>
          </a:xfrm>
        </p:grpSpPr>
        <p:sp>
          <p:nvSpPr>
            <p:cNvPr id="3" name="TextBox 3"/>
            <p:cNvSpPr txBox="1"/>
            <p:nvPr/>
          </p:nvSpPr>
          <p:spPr>
            <a:xfrm>
              <a:off x="0" y="-9525"/>
              <a:ext cx="20740121" cy="2447925"/>
            </a:xfrm>
            <a:prstGeom prst="rect">
              <a:avLst/>
            </a:prstGeom>
          </p:spPr>
          <p:txBody>
            <a:bodyPr lIns="0" tIns="0" rIns="0" bIns="0" rtlCol="0" anchor="t">
              <a:spAutoFit/>
            </a:bodyPr>
            <a:lstStyle/>
            <a:p>
              <a:pPr algn="ctr">
                <a:lnSpc>
                  <a:spcPts val="14400"/>
                </a:lnSpc>
              </a:pPr>
              <a:r>
                <a:rPr lang="en-US" sz="12000">
                  <a:solidFill>
                    <a:srgbClr val="FFFAEF"/>
                  </a:solidFill>
                  <a:latin typeface="Baloo" panose="03080902040302020200"/>
                  <a:ea typeface="Baloo" panose="03080902040302020200"/>
                  <a:cs typeface="Baloo" panose="03080902040302020200"/>
                  <a:sym typeface="Baloo" panose="03080902040302020200"/>
                </a:rPr>
                <a:t>website bán trang sức</a:t>
              </a:r>
              <a:endParaRPr lang="en-US" sz="12000">
                <a:solidFill>
                  <a:srgbClr val="FFFAEF"/>
                </a:solidFill>
                <a:latin typeface="Baloo" panose="03080902040302020200"/>
                <a:ea typeface="Baloo" panose="03080902040302020200"/>
                <a:cs typeface="Baloo" panose="03080902040302020200"/>
                <a:sym typeface="Baloo" panose="03080902040302020200"/>
              </a:endParaRPr>
            </a:p>
          </p:txBody>
        </p:sp>
        <p:sp>
          <p:nvSpPr>
            <p:cNvPr id="4" name="TextBox 4"/>
            <p:cNvSpPr txBox="1"/>
            <p:nvPr/>
          </p:nvSpPr>
          <p:spPr>
            <a:xfrm>
              <a:off x="0" y="3313700"/>
              <a:ext cx="20740121" cy="902547"/>
            </a:xfrm>
            <a:prstGeom prst="rect">
              <a:avLst/>
            </a:prstGeom>
          </p:spPr>
          <p:txBody>
            <a:bodyPr lIns="0" tIns="0" rIns="0" bIns="0" rtlCol="0" anchor="t">
              <a:spAutoFit/>
            </a:bodyPr>
            <a:lstStyle/>
            <a:p>
              <a:pPr algn="ctr">
                <a:lnSpc>
                  <a:spcPts val="5740"/>
                </a:lnSpc>
              </a:pPr>
              <a:r>
                <a:rPr lang="en-US" sz="4100">
                  <a:solidFill>
                    <a:srgbClr val="FFFAEF"/>
                  </a:solidFill>
                  <a:latin typeface="Clear Sans" panose="020B0503030202020304"/>
                  <a:ea typeface="Clear Sans" panose="020B0503030202020304"/>
                  <a:cs typeface="Clear Sans" panose="020B0503030202020304"/>
                  <a:sym typeface="Clear Sans" panose="020B0503030202020304"/>
                </a:rPr>
                <a:t>Nhóm Lý Phúc Linh</a:t>
              </a:r>
              <a:endParaRPr lang="en-US" sz="4100">
                <a:solidFill>
                  <a:srgbClr val="FFFAEF"/>
                </a:solidFill>
                <a:latin typeface="Clear Sans" panose="020B0503030202020304"/>
                <a:ea typeface="Clear Sans" panose="020B0503030202020304"/>
                <a:cs typeface="Clear Sans" panose="020B0503030202020304"/>
                <a:sym typeface="Clear Sans" panose="020B0503030202020304"/>
              </a:endParaRPr>
            </a:p>
          </p:txBody>
        </p:sp>
      </p:grpSp>
      <p:pic>
        <p:nvPicPr>
          <p:cNvPr id="5" name="Picture 5"/>
          <p:cNvPicPr>
            <a:picLocks noChangeAspect="1"/>
          </p:cNvPicPr>
          <p:nvPr/>
        </p:nvPicPr>
        <p:blipFill>
          <a:blip r:embed="rId1"/>
          <a:srcRect l="64771" t="21970"/>
          <a:stretch>
            <a:fillRect/>
          </a:stretch>
        </p:blipFill>
        <p:spPr>
          <a:xfrm rot="5400000">
            <a:off x="2310738" y="4172522"/>
            <a:ext cx="3803740" cy="8425216"/>
          </a:xfrm>
          <a:prstGeom prst="rect">
            <a:avLst/>
          </a:prstGeom>
        </p:spPr>
      </p:pic>
      <p:grpSp>
        <p:nvGrpSpPr>
          <p:cNvPr id="6" name="Group 6"/>
          <p:cNvGrpSpPr/>
          <p:nvPr/>
        </p:nvGrpSpPr>
        <p:grpSpPr>
          <a:xfrm rot="0">
            <a:off x="1028700" y="1028700"/>
            <a:ext cx="367402" cy="346352"/>
            <a:chOff x="0" y="0"/>
            <a:chExt cx="489869" cy="461803"/>
          </a:xfrm>
        </p:grpSpPr>
        <p:sp>
          <p:nvSpPr>
            <p:cNvPr id="7" name="AutoShape 7"/>
            <p:cNvSpPr/>
            <p:nvPr/>
          </p:nvSpPr>
          <p:spPr>
            <a:xfrm>
              <a:off x="0" y="0"/>
              <a:ext cx="489869" cy="0"/>
            </a:xfrm>
            <a:prstGeom prst="line">
              <a:avLst/>
            </a:prstGeom>
            <a:ln w="50800" cap="rnd">
              <a:solidFill>
                <a:srgbClr val="FFFAEF"/>
              </a:solidFill>
              <a:prstDash val="solid"/>
              <a:headEnd type="none" w="sm" len="sm"/>
              <a:tailEnd type="none" w="sm" len="sm"/>
            </a:ln>
          </p:spPr>
        </p:sp>
        <p:sp>
          <p:nvSpPr>
            <p:cNvPr id="8" name="AutoShape 8"/>
            <p:cNvSpPr/>
            <p:nvPr/>
          </p:nvSpPr>
          <p:spPr>
            <a:xfrm>
              <a:off x="0" y="205275"/>
              <a:ext cx="489869" cy="0"/>
            </a:xfrm>
            <a:prstGeom prst="line">
              <a:avLst/>
            </a:prstGeom>
            <a:ln w="50800" cap="rnd">
              <a:solidFill>
                <a:srgbClr val="FFFAEF"/>
              </a:solidFill>
              <a:prstDash val="solid"/>
              <a:headEnd type="none" w="sm" len="sm"/>
              <a:tailEnd type="none" w="sm" len="sm"/>
            </a:ln>
          </p:spPr>
        </p:sp>
        <p:sp>
          <p:nvSpPr>
            <p:cNvPr id="9" name="AutoShape 9"/>
            <p:cNvSpPr/>
            <p:nvPr/>
          </p:nvSpPr>
          <p:spPr>
            <a:xfrm>
              <a:off x="0" y="410931"/>
              <a:ext cx="489869" cy="0"/>
            </a:xfrm>
            <a:prstGeom prst="line">
              <a:avLst/>
            </a:prstGeom>
            <a:ln w="50800" cap="rnd">
              <a:solidFill>
                <a:srgbClr val="FFFAEF"/>
              </a:solidFill>
              <a:prstDash val="solid"/>
              <a:headEnd type="none" w="sm" len="sm"/>
              <a:tailEnd type="none" w="sm" len="sm"/>
            </a:ln>
          </p:spPr>
        </p:sp>
      </p:grpSp>
      <p:grpSp>
        <p:nvGrpSpPr>
          <p:cNvPr id="10" name="Group 10"/>
          <p:cNvGrpSpPr/>
          <p:nvPr/>
        </p:nvGrpSpPr>
        <p:grpSpPr>
          <a:xfrm rot="0">
            <a:off x="16356600" y="9076225"/>
            <a:ext cx="902700" cy="182075"/>
            <a:chOff x="0" y="0"/>
            <a:chExt cx="2128209" cy="429260"/>
          </a:xfrm>
        </p:grpSpPr>
        <p:sp>
          <p:nvSpPr>
            <p:cNvPr id="11" name="Freeform 11"/>
            <p:cNvSpPr/>
            <p:nvPr/>
          </p:nvSpPr>
          <p:spPr>
            <a:xfrm>
              <a:off x="0" y="-5080"/>
              <a:ext cx="2128209" cy="434340"/>
            </a:xfrm>
            <a:custGeom>
              <a:avLst/>
              <a:gdLst/>
              <a:ahLst/>
              <a:cxnLst/>
              <a:rect l="l" t="t" r="r" b="b"/>
              <a:pathLst>
                <a:path w="2128209" h="434340">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id="12" name="Picture 12"/>
          <p:cNvPicPr>
            <a:picLocks noChangeAspect="1"/>
          </p:cNvPicPr>
          <p:nvPr/>
        </p:nvPicPr>
        <p:blipFill>
          <a:blip r:embed="rId2"/>
          <a:srcRect/>
          <a:stretch>
            <a:fillRect/>
          </a:stretch>
        </p:blipFill>
        <p:spPr>
          <a:xfrm rot="-7094170">
            <a:off x="14148180" y="-2590072"/>
            <a:ext cx="7036829" cy="72375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493371" y="3003324"/>
            <a:ext cx="11301259" cy="4280352"/>
          </a:xfrm>
          <a:custGeom>
            <a:avLst/>
            <a:gdLst/>
            <a:ahLst/>
            <a:cxnLst/>
            <a:rect l="l" t="t" r="r" b="b"/>
            <a:pathLst>
              <a:path w="11301259" h="4280352">
                <a:moveTo>
                  <a:pt x="0" y="0"/>
                </a:moveTo>
                <a:lnTo>
                  <a:pt x="11301258" y="0"/>
                </a:lnTo>
                <a:lnTo>
                  <a:pt x="11301258" y="4280352"/>
                </a:lnTo>
                <a:lnTo>
                  <a:pt x="0" y="4280352"/>
                </a:lnTo>
                <a:lnTo>
                  <a:pt x="0" y="0"/>
                </a:lnTo>
                <a:close/>
              </a:path>
            </a:pathLst>
          </a:custGeom>
          <a:blipFill>
            <a:blip r:embed="rId1"/>
            <a:stretch>
              <a:fillRect/>
            </a:stretch>
          </a:blipFill>
        </p:spPr>
      </p:sp>
      <p:sp>
        <p:nvSpPr>
          <p:cNvPr id="3" name="TextBox 3"/>
          <p:cNvSpPr txBox="1"/>
          <p:nvPr/>
        </p:nvSpPr>
        <p:spPr>
          <a:xfrm>
            <a:off x="1379610" y="4832985"/>
            <a:ext cx="1833903" cy="117348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panose="03080902040302020200"/>
                <a:ea typeface="Baloo" panose="03080902040302020200"/>
                <a:cs typeface="Baloo" panose="03080902040302020200"/>
                <a:sym typeface="Baloo" panose="03080902040302020200"/>
              </a:rPr>
              <a:t>Giỏ</a:t>
            </a:r>
            <a:r>
              <a:rPr lang="en-US" sz="3600">
                <a:solidFill>
                  <a:srgbClr val="000000"/>
                </a:solidFill>
                <a:latin typeface="Baloo" panose="03080902040302020200"/>
                <a:ea typeface="Baloo" panose="03080902040302020200"/>
                <a:cs typeface="Baloo" panose="03080902040302020200"/>
                <a:sym typeface="Baloo" panose="03080902040302020200"/>
              </a:rPr>
              <a:t> hàng</a:t>
            </a:r>
            <a:endParaRPr lang="en-US" sz="3600">
              <a:solidFill>
                <a:srgbClr val="000000"/>
              </a:solidFill>
              <a:latin typeface="Baloo" panose="03080902040302020200"/>
              <a:ea typeface="Baloo" panose="03080902040302020200"/>
              <a:cs typeface="Baloo" panose="03080902040302020200"/>
              <a:sym typeface="Baloo" panose="03080902040302020200"/>
            </a:endParaRPr>
          </a:p>
          <a:p>
            <a:pPr algn="ctr">
              <a:lnSpc>
                <a:spcPts val="4680"/>
              </a:lnSpc>
              <a:spcBef>
                <a:spcPct val="0"/>
              </a:spcBef>
            </a:pPr>
          </a:p>
        </p:txBody>
      </p:sp>
      <p:pic>
        <p:nvPicPr>
          <p:cNvPr id="4" name="Picture 4"/>
          <p:cNvPicPr>
            <a:picLocks noChangeAspect="1"/>
          </p:cNvPicPr>
          <p:nvPr/>
        </p:nvPicPr>
        <p:blipFill>
          <a:blip r:embed="rId2"/>
          <a:srcRect/>
          <a:stretch>
            <a:fillRect/>
          </a:stretch>
        </p:blipFill>
        <p:spPr>
          <a:xfrm rot="-9781681">
            <a:off x="452276" y="500893"/>
            <a:ext cx="2858960" cy="2697386"/>
          </a:xfrm>
          <a:prstGeom prst="rect">
            <a:avLst/>
          </a:prstGeom>
        </p:spPr>
      </p:pic>
      <p:sp>
        <p:nvSpPr>
          <p:cNvPr id="5" name="TextBox 5"/>
          <p:cNvSpPr txBox="1"/>
          <p:nvPr/>
        </p:nvSpPr>
        <p:spPr>
          <a:xfrm>
            <a:off x="642648" y="1655016"/>
            <a:ext cx="2729628" cy="464560"/>
          </a:xfrm>
          <a:prstGeom prst="rect">
            <a:avLst/>
          </a:prstGeom>
        </p:spPr>
        <p:txBody>
          <a:bodyPr lIns="0" tIns="0" rIns="0" bIns="0" rtlCol="0" anchor="t">
            <a:spAutoFit/>
          </a:bodyPr>
          <a:lstStyle/>
          <a:p>
            <a:pPr algn="l">
              <a:lnSpc>
                <a:spcPts val="3665"/>
              </a:lnSpc>
            </a:pPr>
            <a:r>
              <a:rPr lang="en-US" sz="3055">
                <a:solidFill>
                  <a:srgbClr val="000000"/>
                </a:solidFill>
                <a:latin typeface="Baloo" panose="03080902040302020200"/>
                <a:ea typeface="Baloo" panose="03080902040302020200"/>
                <a:cs typeface="Baloo" panose="03080902040302020200"/>
                <a:sym typeface="Baloo" panose="03080902040302020200"/>
              </a:rPr>
              <a:t>Usecase View</a:t>
            </a:r>
            <a:endParaRPr lang="en-US" sz="3055">
              <a:solidFill>
                <a:srgbClr val="000000"/>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493371" y="3003324"/>
            <a:ext cx="11301259" cy="4280352"/>
          </a:xfrm>
          <a:custGeom>
            <a:avLst/>
            <a:gdLst/>
            <a:ahLst/>
            <a:cxnLst/>
            <a:rect l="l" t="t" r="r" b="b"/>
            <a:pathLst>
              <a:path w="11301259" h="4280352">
                <a:moveTo>
                  <a:pt x="0" y="0"/>
                </a:moveTo>
                <a:lnTo>
                  <a:pt x="11301258" y="0"/>
                </a:lnTo>
                <a:lnTo>
                  <a:pt x="11301258" y="4280352"/>
                </a:lnTo>
                <a:lnTo>
                  <a:pt x="0" y="4280352"/>
                </a:lnTo>
                <a:lnTo>
                  <a:pt x="0" y="0"/>
                </a:lnTo>
                <a:close/>
              </a:path>
            </a:pathLst>
          </a:custGeom>
          <a:blipFill>
            <a:blip r:embed="rId1"/>
            <a:stretch>
              <a:fillRect/>
            </a:stretch>
          </a:blipFill>
        </p:spPr>
      </p:sp>
      <p:sp>
        <p:nvSpPr>
          <p:cNvPr id="3" name="TextBox 3"/>
          <p:cNvSpPr txBox="1"/>
          <p:nvPr/>
        </p:nvSpPr>
        <p:spPr>
          <a:xfrm>
            <a:off x="419100" y="4537710"/>
            <a:ext cx="2360074" cy="117348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panose="03080902040302020200"/>
                <a:ea typeface="Baloo" panose="03080902040302020200"/>
                <a:cs typeface="Baloo" panose="03080902040302020200"/>
                <a:sym typeface="Baloo" panose="03080902040302020200"/>
              </a:rPr>
              <a:t>T</a:t>
            </a:r>
            <a:r>
              <a:rPr lang="en-US" sz="3600">
                <a:solidFill>
                  <a:srgbClr val="000000"/>
                </a:solidFill>
                <a:latin typeface="Baloo" panose="03080902040302020200"/>
                <a:ea typeface="Baloo" panose="03080902040302020200"/>
                <a:cs typeface="Baloo" panose="03080902040302020200"/>
                <a:sym typeface="Baloo" panose="03080902040302020200"/>
              </a:rPr>
              <a:t>hanh toán</a:t>
            </a:r>
            <a:endParaRPr lang="en-US" sz="3600">
              <a:solidFill>
                <a:srgbClr val="000000"/>
              </a:solidFill>
              <a:latin typeface="Baloo" panose="03080902040302020200"/>
              <a:ea typeface="Baloo" panose="03080902040302020200"/>
              <a:cs typeface="Baloo" panose="03080902040302020200"/>
              <a:sym typeface="Baloo" panose="03080902040302020200"/>
            </a:endParaRPr>
          </a:p>
          <a:p>
            <a:pPr algn="ctr">
              <a:lnSpc>
                <a:spcPts val="4680"/>
              </a:lnSpc>
              <a:spcBef>
                <a:spcPct val="0"/>
              </a:spcBef>
            </a:pPr>
          </a:p>
        </p:txBody>
      </p:sp>
      <p:pic>
        <p:nvPicPr>
          <p:cNvPr id="4" name="Picture 4"/>
          <p:cNvPicPr>
            <a:picLocks noChangeAspect="1"/>
          </p:cNvPicPr>
          <p:nvPr/>
        </p:nvPicPr>
        <p:blipFill>
          <a:blip r:embed="rId2"/>
          <a:srcRect/>
          <a:stretch>
            <a:fillRect/>
          </a:stretch>
        </p:blipFill>
        <p:spPr>
          <a:xfrm rot="-9781681">
            <a:off x="452276" y="500893"/>
            <a:ext cx="2858960" cy="2697386"/>
          </a:xfrm>
          <a:prstGeom prst="rect">
            <a:avLst/>
          </a:prstGeom>
        </p:spPr>
      </p:pic>
      <p:sp>
        <p:nvSpPr>
          <p:cNvPr id="5" name="TextBox 5"/>
          <p:cNvSpPr txBox="1"/>
          <p:nvPr/>
        </p:nvSpPr>
        <p:spPr>
          <a:xfrm>
            <a:off x="642648" y="1655016"/>
            <a:ext cx="2729628" cy="464560"/>
          </a:xfrm>
          <a:prstGeom prst="rect">
            <a:avLst/>
          </a:prstGeom>
        </p:spPr>
        <p:txBody>
          <a:bodyPr lIns="0" tIns="0" rIns="0" bIns="0" rtlCol="0" anchor="t">
            <a:spAutoFit/>
          </a:bodyPr>
          <a:lstStyle/>
          <a:p>
            <a:pPr algn="l">
              <a:lnSpc>
                <a:spcPts val="3665"/>
              </a:lnSpc>
            </a:pPr>
            <a:r>
              <a:rPr lang="en-US" sz="3055">
                <a:solidFill>
                  <a:srgbClr val="000000"/>
                </a:solidFill>
                <a:latin typeface="Baloo" panose="03080902040302020200"/>
                <a:ea typeface="Baloo" panose="03080902040302020200"/>
                <a:cs typeface="Baloo" panose="03080902040302020200"/>
                <a:sym typeface="Baloo" panose="03080902040302020200"/>
              </a:rPr>
              <a:t>Usecase View</a:t>
            </a:r>
            <a:endParaRPr lang="en-US" sz="3055">
              <a:solidFill>
                <a:srgbClr val="000000"/>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4317656" y="2301990"/>
            <a:ext cx="9652688" cy="5683020"/>
          </a:xfrm>
          <a:custGeom>
            <a:avLst/>
            <a:gdLst/>
            <a:ahLst/>
            <a:cxnLst/>
            <a:rect l="l" t="t" r="r" b="b"/>
            <a:pathLst>
              <a:path w="9652688" h="5683020">
                <a:moveTo>
                  <a:pt x="0" y="0"/>
                </a:moveTo>
                <a:lnTo>
                  <a:pt x="9652688" y="0"/>
                </a:lnTo>
                <a:lnTo>
                  <a:pt x="9652688" y="5683020"/>
                </a:lnTo>
                <a:lnTo>
                  <a:pt x="0" y="5683020"/>
                </a:lnTo>
                <a:lnTo>
                  <a:pt x="0" y="0"/>
                </a:lnTo>
                <a:close/>
              </a:path>
            </a:pathLst>
          </a:custGeom>
          <a:blipFill>
            <a:blip r:embed="rId1"/>
            <a:stretch>
              <a:fillRect/>
            </a:stretch>
          </a:blipFill>
        </p:spPr>
      </p:sp>
      <p:sp>
        <p:nvSpPr>
          <p:cNvPr id="3" name="TextBox 3"/>
          <p:cNvSpPr txBox="1"/>
          <p:nvPr/>
        </p:nvSpPr>
        <p:spPr>
          <a:xfrm>
            <a:off x="443815" y="3651885"/>
            <a:ext cx="3198275" cy="29451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panose="03080902040302020200"/>
                <a:ea typeface="Baloo" panose="03080902040302020200"/>
                <a:cs typeface="Baloo" panose="03080902040302020200"/>
                <a:sym typeface="Baloo" panose="03080902040302020200"/>
              </a:rPr>
              <a:t>Quả</a:t>
            </a:r>
            <a:r>
              <a:rPr lang="en-US" sz="3600">
                <a:solidFill>
                  <a:srgbClr val="000000"/>
                </a:solidFill>
                <a:latin typeface="Baloo" panose="03080902040302020200"/>
                <a:ea typeface="Baloo" panose="03080902040302020200"/>
                <a:cs typeface="Baloo" panose="03080902040302020200"/>
                <a:sym typeface="Baloo" panose="03080902040302020200"/>
              </a:rPr>
              <a:t>n lý tài khoản và khách hàng</a:t>
            </a:r>
            <a:endParaRPr lang="en-US" sz="3600">
              <a:solidFill>
                <a:srgbClr val="000000"/>
              </a:solidFill>
              <a:latin typeface="Baloo" panose="03080902040302020200"/>
              <a:ea typeface="Baloo" panose="03080902040302020200"/>
              <a:cs typeface="Baloo" panose="03080902040302020200"/>
              <a:sym typeface="Baloo" panose="03080902040302020200"/>
            </a:endParaRPr>
          </a:p>
          <a:p>
            <a:pPr algn="ctr">
              <a:lnSpc>
                <a:spcPts val="4680"/>
              </a:lnSpc>
              <a:spcBef>
                <a:spcPct val="0"/>
              </a:spcBef>
            </a:pPr>
          </a:p>
          <a:p>
            <a:pPr algn="ctr">
              <a:lnSpc>
                <a:spcPts val="4680"/>
              </a:lnSpc>
              <a:spcBef>
                <a:spcPct val="0"/>
              </a:spcBef>
            </a:pPr>
          </a:p>
        </p:txBody>
      </p:sp>
      <p:pic>
        <p:nvPicPr>
          <p:cNvPr id="4" name="Picture 4"/>
          <p:cNvPicPr>
            <a:picLocks noChangeAspect="1"/>
          </p:cNvPicPr>
          <p:nvPr/>
        </p:nvPicPr>
        <p:blipFill>
          <a:blip r:embed="rId2"/>
          <a:srcRect/>
          <a:stretch>
            <a:fillRect/>
          </a:stretch>
        </p:blipFill>
        <p:spPr>
          <a:xfrm rot="-9781681">
            <a:off x="452276" y="500893"/>
            <a:ext cx="2858960" cy="2697386"/>
          </a:xfrm>
          <a:prstGeom prst="rect">
            <a:avLst/>
          </a:prstGeom>
        </p:spPr>
      </p:pic>
      <p:sp>
        <p:nvSpPr>
          <p:cNvPr id="5" name="TextBox 5"/>
          <p:cNvSpPr txBox="1"/>
          <p:nvPr/>
        </p:nvSpPr>
        <p:spPr>
          <a:xfrm>
            <a:off x="642648" y="1655016"/>
            <a:ext cx="2729628" cy="464560"/>
          </a:xfrm>
          <a:prstGeom prst="rect">
            <a:avLst/>
          </a:prstGeom>
        </p:spPr>
        <p:txBody>
          <a:bodyPr lIns="0" tIns="0" rIns="0" bIns="0" rtlCol="0" anchor="t">
            <a:spAutoFit/>
          </a:bodyPr>
          <a:lstStyle/>
          <a:p>
            <a:pPr algn="l">
              <a:lnSpc>
                <a:spcPts val="3665"/>
              </a:lnSpc>
            </a:pPr>
            <a:r>
              <a:rPr lang="en-US" sz="3055">
                <a:solidFill>
                  <a:srgbClr val="000000"/>
                </a:solidFill>
                <a:latin typeface="Baloo" panose="03080902040302020200"/>
                <a:ea typeface="Baloo" panose="03080902040302020200"/>
                <a:cs typeface="Baloo" panose="03080902040302020200"/>
                <a:sym typeface="Baloo" panose="03080902040302020200"/>
              </a:rPr>
              <a:t>Usecase View</a:t>
            </a:r>
            <a:endParaRPr lang="en-US" sz="3055">
              <a:solidFill>
                <a:srgbClr val="000000"/>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3800596" y="1339240"/>
            <a:ext cx="11168469" cy="7608520"/>
          </a:xfrm>
          <a:custGeom>
            <a:avLst/>
            <a:gdLst/>
            <a:ahLst/>
            <a:cxnLst/>
            <a:rect l="l" t="t" r="r" b="b"/>
            <a:pathLst>
              <a:path w="11168469" h="7608520">
                <a:moveTo>
                  <a:pt x="0" y="0"/>
                </a:moveTo>
                <a:lnTo>
                  <a:pt x="11168469" y="0"/>
                </a:lnTo>
                <a:lnTo>
                  <a:pt x="11168469" y="7608520"/>
                </a:lnTo>
                <a:lnTo>
                  <a:pt x="0" y="7608520"/>
                </a:lnTo>
                <a:lnTo>
                  <a:pt x="0" y="0"/>
                </a:lnTo>
                <a:close/>
              </a:path>
            </a:pathLst>
          </a:custGeom>
          <a:blipFill>
            <a:blip r:embed="rId1"/>
            <a:stretch>
              <a:fillRect/>
            </a:stretch>
          </a:blipFill>
        </p:spPr>
      </p:sp>
      <p:sp>
        <p:nvSpPr>
          <p:cNvPr id="3" name="TextBox 3"/>
          <p:cNvSpPr txBox="1"/>
          <p:nvPr/>
        </p:nvSpPr>
        <p:spPr>
          <a:xfrm>
            <a:off x="285310" y="3970020"/>
            <a:ext cx="3198275" cy="117348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panose="03080902040302020200"/>
                <a:ea typeface="Baloo" panose="03080902040302020200"/>
                <a:cs typeface="Baloo" panose="03080902040302020200"/>
                <a:sym typeface="Baloo" panose="03080902040302020200"/>
              </a:rPr>
              <a:t>K</a:t>
            </a:r>
            <a:r>
              <a:rPr lang="en-US" sz="3600">
                <a:solidFill>
                  <a:srgbClr val="000000"/>
                </a:solidFill>
                <a:latin typeface="Baloo" panose="03080902040302020200"/>
                <a:ea typeface="Baloo" panose="03080902040302020200"/>
                <a:cs typeface="Baloo" panose="03080902040302020200"/>
                <a:sym typeface="Baloo" panose="03080902040302020200"/>
              </a:rPr>
              <a:t>iểm soát truy cập</a:t>
            </a:r>
            <a:endParaRPr lang="en-US" sz="3600">
              <a:solidFill>
                <a:srgbClr val="000000"/>
              </a:solidFill>
              <a:latin typeface="Baloo" panose="03080902040302020200"/>
              <a:ea typeface="Baloo" panose="03080902040302020200"/>
              <a:cs typeface="Baloo" panose="03080902040302020200"/>
              <a:sym typeface="Baloo" panose="03080902040302020200"/>
            </a:endParaRPr>
          </a:p>
        </p:txBody>
      </p:sp>
      <p:pic>
        <p:nvPicPr>
          <p:cNvPr id="4" name="Picture 4"/>
          <p:cNvPicPr>
            <a:picLocks noChangeAspect="1"/>
          </p:cNvPicPr>
          <p:nvPr/>
        </p:nvPicPr>
        <p:blipFill>
          <a:blip r:embed="rId2"/>
          <a:srcRect/>
          <a:stretch>
            <a:fillRect/>
          </a:stretch>
        </p:blipFill>
        <p:spPr>
          <a:xfrm rot="-9781681">
            <a:off x="452276" y="500893"/>
            <a:ext cx="2858960" cy="2697386"/>
          </a:xfrm>
          <a:prstGeom prst="rect">
            <a:avLst/>
          </a:prstGeom>
        </p:spPr>
      </p:pic>
      <p:sp>
        <p:nvSpPr>
          <p:cNvPr id="5" name="TextBox 5"/>
          <p:cNvSpPr txBox="1"/>
          <p:nvPr/>
        </p:nvSpPr>
        <p:spPr>
          <a:xfrm>
            <a:off x="642648" y="1655016"/>
            <a:ext cx="2729628" cy="464560"/>
          </a:xfrm>
          <a:prstGeom prst="rect">
            <a:avLst/>
          </a:prstGeom>
        </p:spPr>
        <p:txBody>
          <a:bodyPr lIns="0" tIns="0" rIns="0" bIns="0" rtlCol="0" anchor="t">
            <a:spAutoFit/>
          </a:bodyPr>
          <a:lstStyle/>
          <a:p>
            <a:pPr algn="l">
              <a:lnSpc>
                <a:spcPts val="3665"/>
              </a:lnSpc>
            </a:pPr>
            <a:r>
              <a:rPr lang="en-US" sz="3055">
                <a:solidFill>
                  <a:srgbClr val="000000"/>
                </a:solidFill>
                <a:latin typeface="Baloo" panose="03080902040302020200"/>
                <a:ea typeface="Baloo" panose="03080902040302020200"/>
                <a:cs typeface="Baloo" panose="03080902040302020200"/>
                <a:sym typeface="Baloo" panose="03080902040302020200"/>
              </a:rPr>
              <a:t>Usecase View</a:t>
            </a:r>
            <a:endParaRPr lang="en-US" sz="3055">
              <a:solidFill>
                <a:srgbClr val="000000"/>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User Story</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516892" y="2371725"/>
            <a:ext cx="8627108" cy="5641655"/>
          </a:xfrm>
          <a:prstGeom prst="rect">
            <a:avLst/>
          </a:prstGeom>
        </p:spPr>
        <p:txBody>
          <a:bodyPr lIns="0" tIns="0" rIns="0" bIns="0" rtlCol="0" anchor="t">
            <a:spAutoFit/>
          </a:bodyPr>
          <a:lstStyle/>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Danh mục sản phẩm</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a:t>
            </a:r>
            <a:r>
              <a:rPr lang="en-US" sz="2020">
                <a:solidFill>
                  <a:srgbClr val="000000"/>
                </a:solidFill>
                <a:latin typeface="Clear Sans" panose="020B0503030202020304"/>
                <a:ea typeface="Clear Sans" panose="020B0503030202020304"/>
                <a:cs typeface="Clear Sans" panose="020B0503030202020304"/>
                <a:sym typeface="Clear Sans" panose="020B0503030202020304"/>
              </a:rPr>
              <a:t>i muốn xem danh sách các sản phẩm có trong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Các sản phẩm phải được chia theo phân loại có trong danh mục sản phẩm</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muốn tìm kiếm sản phẩm theo tên mà mình cần tìm kiếm</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muốn có thể xem chi tiết sản phẩm khi nhấn vào các sản phẩm, các thông tin phải có bao gồm tên sản phẩm, giá sản phẩm, mô tả sản phẩm.</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quản trị viên, tôi muốn thêm sản phẩm hoặc loại sản phẩm vào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thêm sản phẩm phải nhập đầy đủ thông tin của sản phẩm đó và sản phẩm phải lên cửa hàng khi tôi đã thêm sản phẩm thành công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thêm loại sản phẩm vào thì loại sản phẩm mới thì không được trùng với loại sản phẩm đã có trong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p>
        </p:txBody>
      </p:sp>
      <p:sp>
        <p:nvSpPr>
          <p:cNvPr id="5" name="TextBox 5"/>
          <p:cNvSpPr txBox="1"/>
          <p:nvPr/>
        </p:nvSpPr>
        <p:spPr>
          <a:xfrm>
            <a:off x="9343881" y="2805922"/>
            <a:ext cx="8627108" cy="4646580"/>
          </a:xfrm>
          <a:prstGeom prst="rect">
            <a:avLst/>
          </a:prstGeom>
        </p:spPr>
        <p:txBody>
          <a:bodyPr lIns="0" tIns="0" rIns="0" bIns="0" rtlCol="0" anchor="t">
            <a:spAutoFit/>
          </a:bodyPr>
          <a:lstStyle/>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quản trị viên, tô</a:t>
            </a:r>
            <a:r>
              <a:rPr lang="en-US" sz="2020">
                <a:solidFill>
                  <a:srgbClr val="000000"/>
                </a:solidFill>
                <a:latin typeface="Clear Sans" panose="020B0503030202020304"/>
                <a:ea typeface="Clear Sans" panose="020B0503030202020304"/>
                <a:cs typeface="Clear Sans" panose="020B0503030202020304"/>
                <a:sym typeface="Clear Sans" panose="020B0503030202020304"/>
              </a:rPr>
              <a:t>i muốn cập nhật thông tin sản phẩm hoặc loại sản phẩm của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cập nhật thông tin sản phẩm, phải đảo bảo các thông tin không được trùng với các thông tin đã có cửa hàng, khi cập nhật thành công thì sản phẩm phải được thay đổi ngay lập tức trong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cập nhật loại sản phẩm thì thông tin loại sản phẩm cập nhật không được trùng với các loại sản phẩm đã có trong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quản trị viên, tôi muốn xóa sản phẩm hoặc loại sản phẩm trong cửa hàng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xóa sản phẩm trong cửa hàng thì sản phẩm đó phải lập tức phải bị loại bỏ trong cửa hàng,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xóa loại sản phẩm thì tất các cảc sản phẩm có cùng loại phải xóa theo</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User Story</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516892" y="2371725"/>
            <a:ext cx="8627108" cy="5641655"/>
          </a:xfrm>
          <a:prstGeom prst="rect">
            <a:avLst/>
          </a:prstGeom>
        </p:spPr>
        <p:txBody>
          <a:bodyPr lIns="0" tIns="0" rIns="0" bIns="0" rtlCol="0" anchor="t">
            <a:spAutoFit/>
          </a:bodyPr>
          <a:lstStyle/>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Giỏ hàng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a:t>
            </a:r>
            <a:r>
              <a:rPr lang="en-US" sz="2020">
                <a:solidFill>
                  <a:srgbClr val="000000"/>
                </a:solidFill>
                <a:latin typeface="Clear Sans" panose="020B0503030202020304"/>
                <a:ea typeface="Clear Sans" panose="020B0503030202020304"/>
                <a:cs typeface="Clear Sans" panose="020B0503030202020304"/>
                <a:sym typeface="Clear Sans" panose="020B0503030202020304"/>
              </a:rPr>
              <a:t>i muốn thêm bất kỳ sản phẩm nào có trên danh mục sản phẩm, có thể điều chỉnh số lượng sản phẩm để thêm vào giỏ hàng (thêm sản phẩm này vào giỏ hàng – mặc định khi thêm vào là một).</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muốn xem danh sách các sản phẩm tôi vừa thêm vào giỏ hàng gồm các sản phẩm đã thêm vào giỏ hàng, số lượng của từng loại, giá tiền của các sản phẩm và bảng thông tin tóm tắt cho giỏ hàng hiện tại bao gồm tổng giá tiền của giỏ hàng, khuyến mãi, chi phí vận chuyển, tổng giá trị của đơn hàng này.</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có muốn mình có thể cập nhật số lượng có trong giỏ hàng.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số lượng sản phẩm thay đổi thì bảng tóm tắt thông tin cho giỏ hàng được cập nhật tương ứng với thay đổi trên.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muốn kiểm tra giỏ hàng của mình.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người mua muốn thanh toán thì nhấn vào thanh toán, giỏ hàng sẽ được kiểm tra và chuyển qua trang thanh toán để tiến hành thanh toán</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p>
        </p:txBody>
      </p:sp>
      <p:sp>
        <p:nvSpPr>
          <p:cNvPr id="5" name="TextBox 5"/>
          <p:cNvSpPr txBox="1"/>
          <p:nvPr/>
        </p:nvSpPr>
        <p:spPr>
          <a:xfrm>
            <a:off x="9280479" y="3532646"/>
            <a:ext cx="8627108" cy="3319813"/>
          </a:xfrm>
          <a:prstGeom prst="rect">
            <a:avLst/>
          </a:prstGeom>
        </p:spPr>
        <p:txBody>
          <a:bodyPr lIns="0" tIns="0" rIns="0" bIns="0" rtlCol="0" anchor="t">
            <a:spAutoFit/>
          </a:bodyPr>
          <a:lstStyle/>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Quy trình thanh</a:t>
            </a:r>
            <a:r>
              <a:rPr lang="en-US" sz="2020">
                <a:solidFill>
                  <a:srgbClr val="000000"/>
                </a:solidFill>
                <a:latin typeface="Clear Sans" panose="020B0503030202020304"/>
                <a:ea typeface="Clear Sans" panose="020B0503030202020304"/>
                <a:cs typeface="Clear Sans" panose="020B0503030202020304"/>
                <a:sym typeface="Clear Sans" panose="020B0503030202020304"/>
              </a:rPr>
              <a:t> toán</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Là người mua hàng tôi muốn mình có thể thực hiện việc thanh toán, người mua cần phải nhập đầy đủ thông tin mua hàng để tiến hành việc thanh toán</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Khi tiến hành thanh toán, hệ thống sẽ phải xác thực lại thông tin sản phẩm, xử lý thanh toán và gửi thông báo đến cho người mua khi đã thanh toán thành công</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r>
              <a:rPr lang="en-US" sz="2020">
                <a:solidFill>
                  <a:srgbClr val="000000"/>
                </a:solidFill>
                <a:latin typeface="Clear Sans" panose="020B0503030202020304"/>
                <a:ea typeface="Clear Sans" panose="020B0503030202020304"/>
                <a:cs typeface="Clear Sans" panose="020B0503030202020304"/>
                <a:sym typeface="Clear Sans" panose="020B0503030202020304"/>
              </a:rPr>
              <a:t>· Bất kỳ thông tin nào chưa được nhập hay nhập không hợp lệ đều không thể tiến hành thanh toán cho đến khi thông tin được nhập đúng </a:t>
            </a:r>
            <a:endParaRPr lang="en-US" sz="202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2630"/>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User Story</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3806222" y="3283790"/>
            <a:ext cx="10675557" cy="3690845"/>
          </a:xfrm>
          <a:prstGeom prst="rect">
            <a:avLst/>
          </a:prstGeom>
        </p:spPr>
        <p:txBody>
          <a:bodyPr lIns="0" tIns="0" rIns="0" bIns="0" rtlCol="0" anchor="t">
            <a:spAutoFit/>
          </a:bodyPr>
          <a:lstStyle/>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Kiểm soát truy cập</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 Mỗi người mua hay q</a:t>
            </a:r>
            <a:r>
              <a:rPr lang="en-US" sz="2500">
                <a:solidFill>
                  <a:srgbClr val="000000"/>
                </a:solidFill>
                <a:latin typeface="Clear Sans" panose="020B0503030202020304"/>
                <a:ea typeface="Clear Sans" panose="020B0503030202020304"/>
                <a:cs typeface="Clear Sans" panose="020B0503030202020304"/>
                <a:sym typeface="Clear Sans" panose="020B0503030202020304"/>
              </a:rPr>
              <a:t>uản trị viên đều là user của hệ thống</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 Là người mua hàng / quản trị viên, tôi muốn đăng nhập vào hệ thống</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 Khi người dùng có vai trò người mua hàng đăng nhập thì tôi sẽ được chuyển sang trang danh mục sản phẩm</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 Khi người dùng có vai trò là quản trị viên đăng nhập thì tôi sẽ được chuyển đến trang quản trị</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r>
              <a:rPr lang="en-US" sz="2500">
                <a:solidFill>
                  <a:srgbClr val="000000"/>
                </a:solidFill>
                <a:latin typeface="Clear Sans" panose="020B0503030202020304"/>
                <a:ea typeface="Clear Sans" panose="020B0503030202020304"/>
                <a:cs typeface="Clear Sans" panose="020B0503030202020304"/>
                <a:sym typeface="Clear Sans" panose="020B0503030202020304"/>
              </a:rPr>
              <a:t>- Là người mua hàng / quản trị viên, tôi muốn đăng xuất khỏi hệ thống</a:t>
            </a:r>
            <a:endParaRPr lang="en-US" sz="25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250"/>
              </a:lnSpc>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rot="-7408585">
            <a:off x="4499355" y="-533795"/>
            <a:ext cx="9289290" cy="10369815"/>
          </a:xfrm>
          <a:prstGeom prst="rect">
            <a:avLst/>
          </a:prstGeom>
        </p:spPr>
      </p:pic>
      <p:grpSp>
        <p:nvGrpSpPr>
          <p:cNvPr id="3" name="Group 3"/>
          <p:cNvGrpSpPr/>
          <p:nvPr/>
        </p:nvGrpSpPr>
        <p:grpSpPr>
          <a:xfrm rot="0">
            <a:off x="4421807" y="4239083"/>
            <a:ext cx="9444385" cy="2164839"/>
            <a:chOff x="0" y="0"/>
            <a:chExt cx="12592514" cy="2886452"/>
          </a:xfrm>
        </p:grpSpPr>
        <p:sp>
          <p:nvSpPr>
            <p:cNvPr id="4" name="TextBox 4"/>
            <p:cNvSpPr txBox="1"/>
            <p:nvPr/>
          </p:nvSpPr>
          <p:spPr>
            <a:xfrm>
              <a:off x="0" y="-4233"/>
              <a:ext cx="12592514" cy="1828800"/>
            </a:xfrm>
            <a:prstGeom prst="rect">
              <a:avLst/>
            </a:prstGeom>
          </p:spPr>
          <p:txBody>
            <a:bodyPr lIns="0" tIns="0" rIns="0" bIns="0" rtlCol="0" anchor="t">
              <a:spAutoFit/>
            </a:bodyPr>
            <a:lstStyle/>
            <a:p>
              <a:pPr algn="ctr">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Thanks!</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5" name="TextBox 5"/>
            <p:cNvSpPr txBox="1"/>
            <p:nvPr/>
          </p:nvSpPr>
          <p:spPr>
            <a:xfrm>
              <a:off x="0" y="2191127"/>
              <a:ext cx="12592514" cy="661458"/>
            </a:xfrm>
            <a:prstGeom prst="rect">
              <a:avLst/>
            </a:prstGeom>
          </p:spPr>
          <p:txBody>
            <a:bodyPr lIns="0" tIns="0" rIns="0" bIns="0" rtlCol="0" anchor="t">
              <a:spAutoFit/>
            </a:bodyPr>
            <a:lstStyle/>
            <a:p>
              <a:pPr algn="ctr">
                <a:lnSpc>
                  <a:spcPts val="4060"/>
                </a:lnSpc>
              </a:pPr>
            </a:p>
          </p:txBody>
        </p:sp>
      </p:grpSp>
      <p:pic>
        <p:nvPicPr>
          <p:cNvPr id="6" name="Picture 6"/>
          <p:cNvPicPr>
            <a:picLocks noChangeAspect="1"/>
          </p:cNvPicPr>
          <p:nvPr/>
        </p:nvPicPr>
        <p:blipFill>
          <a:blip r:embed="rId2"/>
          <a:srcRect l="62989" t="67035"/>
          <a:stretch>
            <a:fillRect/>
          </a:stretch>
        </p:blipFill>
        <p:spPr>
          <a:xfrm rot="5400000">
            <a:off x="-202103" y="6179918"/>
            <a:ext cx="4312936" cy="3841377"/>
          </a:xfrm>
          <a:prstGeom prst="rect">
            <a:avLst/>
          </a:prstGeom>
        </p:spPr>
      </p:pic>
      <p:pic>
        <p:nvPicPr>
          <p:cNvPr id="7" name="Picture 7"/>
          <p:cNvPicPr>
            <a:picLocks noChangeAspect="1"/>
          </p:cNvPicPr>
          <p:nvPr/>
        </p:nvPicPr>
        <p:blipFill>
          <a:blip r:embed="rId3"/>
          <a:srcRect/>
          <a:stretch>
            <a:fillRect/>
          </a:stretch>
        </p:blipFill>
        <p:spPr>
          <a:xfrm>
            <a:off x="11640279" y="-4239083"/>
            <a:ext cx="8152651" cy="84781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a:stretch>
            <a:fillRect/>
          </a:stretch>
        </p:blipFill>
        <p:spPr>
          <a:xfrm>
            <a:off x="13655377" y="6809666"/>
            <a:ext cx="6229999" cy="6954669"/>
          </a:xfrm>
          <a:prstGeom prst="rect">
            <a:avLst/>
          </a:prstGeom>
        </p:spPr>
      </p:pic>
      <p:pic>
        <p:nvPicPr>
          <p:cNvPr id="3" name="Picture 3"/>
          <p:cNvPicPr>
            <a:picLocks noChangeAspect="1"/>
          </p:cNvPicPr>
          <p:nvPr/>
        </p:nvPicPr>
        <p:blipFill>
          <a:blip r:embed="rId2"/>
          <a:srcRect/>
          <a:stretch>
            <a:fillRect/>
          </a:stretch>
        </p:blipFill>
        <p:spPr>
          <a:xfrm>
            <a:off x="0" y="0"/>
            <a:ext cx="6925457" cy="4700654"/>
          </a:xfrm>
          <a:prstGeom prst="rect">
            <a:avLst/>
          </a:prstGeom>
        </p:spPr>
      </p:pic>
      <p:sp>
        <p:nvSpPr>
          <p:cNvPr id="6" name="TextBox 5"/>
          <p:cNvSpPr txBox="1"/>
          <p:nvPr/>
        </p:nvSpPr>
        <p:spPr>
          <a:xfrm>
            <a:off x="3238925" y="1028700"/>
            <a:ext cx="11810151" cy="1152525"/>
          </a:xfrm>
          <a:prstGeom prst="rect">
            <a:avLst/>
          </a:prstGeom>
        </p:spPr>
        <p:txBody>
          <a:bodyPr lIns="0" tIns="0" rIns="0" bIns="0" rtlCol="0" anchor="t">
            <a:spAutoFit/>
          </a:bodyPr>
          <a:lstStyle/>
          <a:p>
            <a:pPr algn="ctr">
              <a:lnSpc>
                <a:spcPts val="9090"/>
              </a:lnSpc>
            </a:pPr>
            <a:r>
              <a:rPr lang="en-US" sz="7575">
                <a:solidFill>
                  <a:srgbClr val="000000"/>
                </a:solidFill>
                <a:latin typeface="Baloo" panose="03080902040302020200"/>
                <a:ea typeface="Baloo" panose="03080902040302020200"/>
                <a:cs typeface="Baloo" panose="03080902040302020200"/>
                <a:sym typeface="Baloo" panose="03080902040302020200"/>
              </a:rPr>
              <a:t>Danh sách nhóm</a:t>
            </a:r>
            <a:endParaRPr lang="en-US" sz="7575">
              <a:solidFill>
                <a:srgbClr val="000000"/>
              </a:solidFill>
              <a:latin typeface="Baloo" panose="03080902040302020200"/>
              <a:ea typeface="Baloo" panose="03080902040302020200"/>
              <a:cs typeface="Baloo" panose="03080902040302020200"/>
              <a:sym typeface="Baloo" panose="03080902040302020200"/>
            </a:endParaRPr>
          </a:p>
        </p:txBody>
      </p:sp>
      <p:graphicFrame>
        <p:nvGraphicFramePr>
          <p:cNvPr id="7" name="Table 6"/>
          <p:cNvGraphicFramePr/>
          <p:nvPr>
            <p:custDataLst>
              <p:tags r:id="rId3"/>
            </p:custDataLst>
          </p:nvPr>
        </p:nvGraphicFramePr>
        <p:xfrm>
          <a:off x="3444875" y="2507615"/>
          <a:ext cx="11468100" cy="6082665"/>
        </p:xfrm>
        <a:graphic>
          <a:graphicData uri="http://schemas.openxmlformats.org/drawingml/2006/table">
            <a:tbl>
              <a:tblPr/>
              <a:tblGrid>
                <a:gridCol w="3822700"/>
                <a:gridCol w="3822700"/>
                <a:gridCol w="3822700"/>
              </a:tblGrid>
              <a:tr h="945515">
                <a:tc>
                  <a:txBody>
                    <a:bodyPr/>
                    <a:p>
                      <a:pPr algn="ctr"/>
                      <a:r>
                        <a:rPr sz="3000"/>
                        <a:t>STT</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HỌ TÊN</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MSSV</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r>
              <a:tr h="1283970">
                <a:tc>
                  <a:txBody>
                    <a:bodyPr/>
                    <a:p>
                      <a:pPr algn="ctr"/>
                      <a:r>
                        <a:rPr sz="3000"/>
                        <a:t>1</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Lý Phúc Linh</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3122411111</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r>
              <a:tr h="1284605">
                <a:tc>
                  <a:txBody>
                    <a:bodyPr/>
                    <a:p>
                      <a:pPr algn="ctr"/>
                      <a:r>
                        <a:rPr sz="3000"/>
                        <a:t>2</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Nguyễn Công Tuyển</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3122411239</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r>
              <a:tr h="1283970">
                <a:tc>
                  <a:txBody>
                    <a:bodyPr/>
                    <a:p>
                      <a:pPr algn="ctr"/>
                      <a:r>
                        <a:rPr sz="3000"/>
                        <a:t>3</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Trương Văn Hậu</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3122411050</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r>
              <a:tr h="1284605">
                <a:tc>
                  <a:txBody>
                    <a:bodyPr/>
                    <a:p>
                      <a:pPr algn="ctr"/>
                      <a:r>
                        <a:rPr sz="3000"/>
                        <a:t>4</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Nguyễn Quốc Hùng</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c>
                  <a:txBody>
                    <a:bodyPr/>
                    <a:p>
                      <a:pPr algn="ctr"/>
                      <a:r>
                        <a:rPr sz="3000"/>
                        <a:t>3122411060</a:t>
                      </a:r>
                      <a:endParaRPr sz="3000"/>
                    </a:p>
                  </a:txBody>
                  <a:tcPr marL="0" marR="0" marT="0" marB="0" anchor="ctr" anchorCtr="0">
                    <a:lnL w="6985" cap="flat" cmpd="sng">
                      <a:solidFill>
                        <a:srgbClr val="000000"/>
                      </a:solidFill>
                      <a:prstDash val="solid"/>
                      <a:headEnd type="none" w="med" len="med"/>
                      <a:tailEnd type="none" w="med" len="med"/>
                    </a:lnL>
                    <a:lnR w="6985" cap="flat" cmpd="sng">
                      <a:solidFill>
                        <a:srgbClr val="000000"/>
                      </a:solidFill>
                      <a:prstDash val="solid"/>
                      <a:headEnd type="none" w="med" len="med"/>
                      <a:tailEnd type="none" w="med" len="med"/>
                    </a:lnR>
                    <a:lnT w="6985" cap="flat" cmpd="sng">
                      <a:solidFill>
                        <a:srgbClr val="000000"/>
                      </a:solidFill>
                      <a:prstDash val="solid"/>
                      <a:headEnd type="none" w="med" len="med"/>
                      <a:tailEnd type="none" w="med" len="med"/>
                    </a:lnT>
                    <a:lnB w="6985" cap="flat" cmpd="sng">
                      <a:solidFill>
                        <a:srgbClr val="000000"/>
                      </a:solidFill>
                      <a:prstDash val="solid"/>
                      <a:headEnd type="none" w="med" len="med"/>
                      <a:tailEnd type="none" w="med" len="med"/>
                    </a:lnB>
                    <a:solidFill>
                      <a:srgbClr val="FFFFFF"/>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D8AA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1"/>
          <a:srcRect r="64034" b="46739"/>
          <a:stretch>
            <a:fillRect/>
          </a:stretch>
        </p:blipFill>
        <p:spPr>
          <a:xfrm rot="-5400000" flipH="1">
            <a:off x="-4815703" y="-1693918"/>
            <a:ext cx="4331879" cy="6415001"/>
          </a:xfrm>
          <a:prstGeom prst="rect">
            <a:avLst/>
          </a:prstGeom>
        </p:spPr>
      </p:pic>
      <p:pic>
        <p:nvPicPr>
          <p:cNvPr id="3" name="Picture 3"/>
          <p:cNvPicPr>
            <a:picLocks noChangeAspect="1"/>
          </p:cNvPicPr>
          <p:nvPr/>
        </p:nvPicPr>
        <p:blipFill>
          <a:blip r:embed="rId1"/>
          <a:srcRect l="64771" t="21970"/>
          <a:stretch>
            <a:fillRect/>
          </a:stretch>
        </p:blipFill>
        <p:spPr>
          <a:xfrm rot="5400000">
            <a:off x="3124630" y="2018870"/>
            <a:ext cx="5143500" cy="11392761"/>
          </a:xfrm>
          <a:prstGeom prst="rect">
            <a:avLst/>
          </a:prstGeom>
        </p:spPr>
      </p:pic>
      <p:sp>
        <p:nvSpPr>
          <p:cNvPr id="4" name="Freeform 4"/>
          <p:cNvSpPr/>
          <p:nvPr/>
        </p:nvSpPr>
        <p:spPr>
          <a:xfrm rot="-1016799">
            <a:off x="9736550" y="-2506878"/>
            <a:ext cx="11406363" cy="9923536"/>
          </a:xfrm>
          <a:custGeom>
            <a:avLst/>
            <a:gdLst/>
            <a:ahLst/>
            <a:cxnLst/>
            <a:rect l="l" t="t" r="r" b="b"/>
            <a:pathLst>
              <a:path w="11406363" h="9923536">
                <a:moveTo>
                  <a:pt x="0" y="0"/>
                </a:moveTo>
                <a:lnTo>
                  <a:pt x="11406363" y="0"/>
                </a:lnTo>
                <a:lnTo>
                  <a:pt x="11406363" y="9923536"/>
                </a:lnTo>
                <a:lnTo>
                  <a:pt x="0" y="9923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468198" y="1225319"/>
            <a:ext cx="5362043" cy="1371600"/>
          </a:xfrm>
          <a:prstGeom prst="rect">
            <a:avLst/>
          </a:prstGeom>
        </p:spPr>
        <p:txBody>
          <a:bodyPr lIns="0" tIns="0" rIns="0" bIns="0" rtlCol="0" anchor="t">
            <a:spAutoFit/>
          </a:bodyPr>
          <a:lstStyle/>
          <a:p>
            <a:pPr algn="r">
              <a:lnSpc>
                <a:spcPts val="10800"/>
              </a:lnSpc>
            </a:pPr>
            <a:r>
              <a:rPr lang="en-US" sz="9000">
                <a:solidFill>
                  <a:srgbClr val="FFFAEF"/>
                </a:solidFill>
                <a:latin typeface="Baloo" panose="03080902040302020200"/>
                <a:ea typeface="Baloo" panose="03080902040302020200"/>
                <a:cs typeface="Baloo" panose="03080902040302020200"/>
                <a:sym typeface="Baloo" panose="03080902040302020200"/>
              </a:rPr>
              <a:t>Mục lục</a:t>
            </a:r>
            <a:endParaRPr lang="en-US" sz="9000">
              <a:solidFill>
                <a:srgbClr val="FFFAEF"/>
              </a:solidFill>
              <a:latin typeface="Baloo" panose="03080902040302020200"/>
              <a:ea typeface="Baloo" panose="03080902040302020200"/>
              <a:cs typeface="Baloo" panose="03080902040302020200"/>
              <a:sym typeface="Baloo" panose="03080902040302020200"/>
            </a:endParaRPr>
          </a:p>
        </p:txBody>
      </p:sp>
      <p:sp>
        <p:nvSpPr>
          <p:cNvPr id="6" name="TextBox 6"/>
          <p:cNvSpPr txBox="1"/>
          <p:nvPr/>
        </p:nvSpPr>
        <p:spPr>
          <a:xfrm>
            <a:off x="2004055" y="2028464"/>
            <a:ext cx="5087567" cy="582930"/>
          </a:xfrm>
          <a:prstGeom prst="rect">
            <a:avLst/>
          </a:prstGeom>
        </p:spPr>
        <p:txBody>
          <a:bodyPr lIns="0" tIns="0" rIns="0" bIns="0" rtlCol="0" anchor="t">
            <a:spAutoFit/>
          </a:bodyPr>
          <a:lstStyle/>
          <a:p>
            <a:pPr algn="l">
              <a:lnSpc>
                <a:spcPts val="4680"/>
              </a:lnSpc>
            </a:pPr>
            <a:r>
              <a:rPr lang="en-US" sz="3600">
                <a:solidFill>
                  <a:srgbClr val="FFFAEF"/>
                </a:solidFill>
                <a:latin typeface="Baloo" panose="03080902040302020200"/>
                <a:ea typeface="Baloo" panose="03080902040302020200"/>
                <a:cs typeface="Baloo" panose="03080902040302020200"/>
                <a:sym typeface="Baloo" panose="03080902040302020200"/>
              </a:rPr>
              <a:t>Business</a:t>
            </a:r>
            <a:r>
              <a:rPr lang="en-US" sz="3600">
                <a:solidFill>
                  <a:srgbClr val="FFFAEF"/>
                </a:solidFill>
                <a:latin typeface="Baloo" panose="03080902040302020200"/>
                <a:ea typeface="Baloo" panose="03080902040302020200"/>
                <a:cs typeface="Baloo" panose="03080902040302020200"/>
                <a:sym typeface="Baloo" panose="03080902040302020200"/>
              </a:rPr>
              <a:t> context</a:t>
            </a:r>
            <a:endParaRPr lang="en-US" sz="3600">
              <a:solidFill>
                <a:srgbClr val="FFFAEF"/>
              </a:solidFill>
              <a:latin typeface="Baloo" panose="03080902040302020200"/>
              <a:ea typeface="Baloo" panose="03080902040302020200"/>
              <a:cs typeface="Baloo" panose="03080902040302020200"/>
              <a:sym typeface="Baloo" panose="03080902040302020200"/>
            </a:endParaRPr>
          </a:p>
        </p:txBody>
      </p:sp>
      <p:sp>
        <p:nvSpPr>
          <p:cNvPr id="7" name="TextBox 7"/>
          <p:cNvSpPr txBox="1"/>
          <p:nvPr/>
        </p:nvSpPr>
        <p:spPr>
          <a:xfrm>
            <a:off x="6828898" y="4560570"/>
            <a:ext cx="5068071" cy="582930"/>
          </a:xfrm>
          <a:prstGeom prst="rect">
            <a:avLst/>
          </a:prstGeom>
        </p:spPr>
        <p:txBody>
          <a:bodyPr lIns="0" tIns="0" rIns="0" bIns="0" rtlCol="0" anchor="t">
            <a:spAutoFit/>
          </a:bodyPr>
          <a:lstStyle/>
          <a:p>
            <a:pPr algn="l">
              <a:lnSpc>
                <a:spcPts val="4680"/>
              </a:lnSpc>
            </a:pPr>
            <a:r>
              <a:rPr lang="en-US" sz="3600">
                <a:solidFill>
                  <a:srgbClr val="FFFAEF"/>
                </a:solidFill>
                <a:latin typeface="Baloo" panose="03080902040302020200"/>
                <a:ea typeface="Baloo" panose="03080902040302020200"/>
                <a:cs typeface="Baloo" panose="03080902040302020200"/>
                <a:sym typeface="Baloo" panose="03080902040302020200"/>
              </a:rPr>
              <a:t>Usecase View</a:t>
            </a:r>
            <a:endParaRPr lang="en-US" sz="3600">
              <a:solidFill>
                <a:srgbClr val="FFFAEF"/>
              </a:solidFill>
              <a:latin typeface="Baloo" panose="03080902040302020200"/>
              <a:ea typeface="Baloo" panose="03080902040302020200"/>
              <a:cs typeface="Baloo" panose="03080902040302020200"/>
              <a:sym typeface="Baloo" panose="03080902040302020200"/>
            </a:endParaRPr>
          </a:p>
        </p:txBody>
      </p:sp>
      <p:sp>
        <p:nvSpPr>
          <p:cNvPr id="8" name="TextBox 8"/>
          <p:cNvSpPr txBox="1"/>
          <p:nvPr/>
        </p:nvSpPr>
        <p:spPr>
          <a:xfrm>
            <a:off x="11896969" y="7404735"/>
            <a:ext cx="5362331" cy="582930"/>
          </a:xfrm>
          <a:prstGeom prst="rect">
            <a:avLst/>
          </a:prstGeom>
        </p:spPr>
        <p:txBody>
          <a:bodyPr lIns="0" tIns="0" rIns="0" bIns="0" rtlCol="0" anchor="t">
            <a:spAutoFit/>
          </a:bodyPr>
          <a:lstStyle/>
          <a:p>
            <a:pPr algn="l">
              <a:lnSpc>
                <a:spcPts val="4680"/>
              </a:lnSpc>
            </a:pPr>
            <a:r>
              <a:rPr lang="en-US" sz="3600">
                <a:solidFill>
                  <a:srgbClr val="FFFAEF"/>
                </a:solidFill>
                <a:latin typeface="Baloo" panose="03080902040302020200"/>
                <a:ea typeface="Baloo" panose="03080902040302020200"/>
                <a:cs typeface="Baloo" panose="03080902040302020200"/>
                <a:sym typeface="Baloo" panose="03080902040302020200"/>
              </a:rPr>
              <a:t>User Story</a:t>
            </a:r>
            <a:endParaRPr lang="en-US" sz="3600">
              <a:solidFill>
                <a:srgbClr val="FFFAEF"/>
              </a:solidFill>
              <a:latin typeface="Baloo" panose="03080902040302020200"/>
              <a:ea typeface="Baloo" panose="03080902040302020200"/>
              <a:cs typeface="Baloo" panose="03080902040302020200"/>
              <a:sym typeface="Baloo" panose="03080902040302020200"/>
            </a:endParaRPr>
          </a:p>
        </p:txBody>
      </p:sp>
      <p:pic>
        <p:nvPicPr>
          <p:cNvPr id="9" name="Picture 9"/>
          <p:cNvPicPr>
            <a:picLocks noChangeAspect="1"/>
          </p:cNvPicPr>
          <p:nvPr/>
        </p:nvPicPr>
        <p:blipFill>
          <a:blip r:embed="rId4"/>
          <a:srcRect/>
          <a:stretch>
            <a:fillRect/>
          </a:stretch>
        </p:blipFill>
        <p:spPr>
          <a:xfrm>
            <a:off x="1028700" y="1907944"/>
            <a:ext cx="832486" cy="862071"/>
          </a:xfrm>
          <a:prstGeom prst="rect">
            <a:avLst/>
          </a:prstGeom>
        </p:spPr>
      </p:pic>
      <p:pic>
        <p:nvPicPr>
          <p:cNvPr id="10" name="Picture 10"/>
          <p:cNvPicPr>
            <a:picLocks noChangeAspect="1"/>
          </p:cNvPicPr>
          <p:nvPr/>
        </p:nvPicPr>
        <p:blipFill>
          <a:blip r:embed="rId5"/>
          <a:srcRect/>
          <a:stretch>
            <a:fillRect/>
          </a:stretch>
        </p:blipFill>
        <p:spPr>
          <a:xfrm>
            <a:off x="5878249" y="4513892"/>
            <a:ext cx="661164" cy="629608"/>
          </a:xfrm>
          <a:prstGeom prst="rect">
            <a:avLst/>
          </a:prstGeom>
        </p:spPr>
      </p:pic>
      <p:pic>
        <p:nvPicPr>
          <p:cNvPr id="11" name="Picture 11"/>
          <p:cNvPicPr>
            <a:picLocks noChangeAspect="1"/>
          </p:cNvPicPr>
          <p:nvPr/>
        </p:nvPicPr>
        <p:blipFill>
          <a:blip r:embed="rId6"/>
          <a:srcRect/>
          <a:stretch>
            <a:fillRect/>
          </a:stretch>
        </p:blipFill>
        <p:spPr>
          <a:xfrm>
            <a:off x="11063663" y="7392712"/>
            <a:ext cx="658195" cy="6450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grpSp>
        <p:nvGrpSpPr>
          <p:cNvPr id="2" name="Group 2"/>
          <p:cNvGrpSpPr/>
          <p:nvPr/>
        </p:nvGrpSpPr>
        <p:grpSpPr>
          <a:xfrm rot="0">
            <a:off x="1338891" y="2326310"/>
            <a:ext cx="6387302" cy="6147834"/>
            <a:chOff x="30480" y="591820"/>
            <a:chExt cx="12736830" cy="12259310"/>
          </a:xfrm>
        </p:grpSpPr>
        <p:sp>
          <p:nvSpPr>
            <p:cNvPr id="3" name="Freeform 3"/>
            <p:cNvSpPr/>
            <p:nvPr/>
          </p:nvSpPr>
          <p:spPr>
            <a:xfrm>
              <a:off x="0" y="0"/>
              <a:ext cx="12736830" cy="12259310"/>
            </a:xfrm>
            <a:custGeom>
              <a:avLst/>
              <a:gdLst/>
              <a:ahLst/>
              <a:cxnLst/>
              <a:rect l="l" t="t" r="r" b="b"/>
              <a:pathLst>
                <a:path w="12736830" h="1225931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1"/>
              <a:stretch>
                <a:fillRect t="-3754" b="-3754"/>
              </a:stretch>
            </a:blipFill>
          </p:spPr>
        </p:sp>
      </p:grpSp>
      <p:pic>
        <p:nvPicPr>
          <p:cNvPr id="4" name="Picture 4"/>
          <p:cNvPicPr>
            <a:picLocks noChangeAspect="1"/>
          </p:cNvPicPr>
          <p:nvPr/>
        </p:nvPicPr>
        <p:blipFill>
          <a:blip r:embed="rId2"/>
          <a:srcRect l="62989" t="67035"/>
          <a:stretch>
            <a:fillRect/>
          </a:stretch>
        </p:blipFill>
        <p:spPr>
          <a:xfrm>
            <a:off x="14955704" y="7197948"/>
            <a:ext cx="3468258" cy="3089052"/>
          </a:xfrm>
          <a:prstGeom prst="rect">
            <a:avLst/>
          </a:prstGeom>
        </p:spPr>
      </p:pic>
      <p:pic>
        <p:nvPicPr>
          <p:cNvPr id="5" name="Picture 5"/>
          <p:cNvPicPr>
            <a:picLocks noChangeAspect="1"/>
          </p:cNvPicPr>
          <p:nvPr/>
        </p:nvPicPr>
        <p:blipFill>
          <a:blip r:embed="rId3"/>
          <a:srcRect r="64034" b="46739"/>
          <a:stretch>
            <a:fillRect/>
          </a:stretch>
        </p:blipFill>
        <p:spPr>
          <a:xfrm rot="-5400000" flipH="1">
            <a:off x="1041561" y="-1041561"/>
            <a:ext cx="4331879" cy="6415001"/>
          </a:xfrm>
          <a:prstGeom prst="rect">
            <a:avLst/>
          </a:prstGeom>
        </p:spPr>
      </p:pic>
      <p:grpSp>
        <p:nvGrpSpPr>
          <p:cNvPr id="6" name="Group 6"/>
          <p:cNvGrpSpPr/>
          <p:nvPr/>
        </p:nvGrpSpPr>
        <p:grpSpPr>
          <a:xfrm rot="0">
            <a:off x="8559500" y="2636605"/>
            <a:ext cx="7883360" cy="5527244"/>
            <a:chOff x="0" y="0"/>
            <a:chExt cx="10511147" cy="7369659"/>
          </a:xfrm>
        </p:grpSpPr>
        <p:sp>
          <p:nvSpPr>
            <p:cNvPr id="7" name="TextBox 7"/>
            <p:cNvSpPr txBox="1"/>
            <p:nvPr/>
          </p:nvSpPr>
          <p:spPr>
            <a:xfrm>
              <a:off x="0" y="2859818"/>
              <a:ext cx="9818735" cy="4537499"/>
            </a:xfrm>
            <a:prstGeom prst="rect">
              <a:avLst/>
            </a:prstGeom>
          </p:spPr>
          <p:txBody>
            <a:bodyPr lIns="0" tIns="0" rIns="0" bIns="0" rtlCol="0" anchor="t">
              <a:spAutoFit/>
            </a:bodyPr>
            <a:lstStyle/>
            <a:p>
              <a:pPr algn="l">
                <a:lnSpc>
                  <a:spcPts val="3380"/>
                </a:lnSpc>
              </a:pPr>
              <a:r>
                <a:rPr lang="en-US" sz="2600" b="1">
                  <a:solidFill>
                    <a:srgbClr val="000000"/>
                  </a:solidFill>
                  <a:latin typeface="Clear Sans Bold" panose="020B0803030202020304"/>
                  <a:ea typeface="Clear Sans Bold" panose="020B0803030202020304"/>
                  <a:cs typeface="Clear Sans Bold" panose="020B0803030202020304"/>
                  <a:sym typeface="Clear Sans Bold" panose="020B0803030202020304"/>
                </a:rPr>
                <a:t>Website Trang Sức</a:t>
              </a:r>
              <a:r>
                <a:rPr lang="en-US" sz="2600">
                  <a:solidFill>
                    <a:srgbClr val="000000"/>
                  </a:solidFill>
                  <a:latin typeface="Clear Sans" panose="020B0503030202020304"/>
                  <a:ea typeface="Clear Sans" panose="020B0503030202020304"/>
                  <a:cs typeface="Clear Sans" panose="020B0503030202020304"/>
                  <a:sym typeface="Clear Sans" panose="020B0503030202020304"/>
                </a:rPr>
                <a:t> là một ứng dụng thương mại điện tử quản lý và bán sản phẩm trang sức trực tuyến. Ứng dụng được xây dựng theo mô hình </a:t>
              </a:r>
              <a:r>
                <a:rPr lang="en-US" sz="2600" b="1">
                  <a:solidFill>
                    <a:srgbClr val="000000"/>
                  </a:solidFill>
                  <a:latin typeface="Clear Sans Bold" panose="020B0803030202020304"/>
                  <a:ea typeface="Clear Sans Bold" panose="020B0803030202020304"/>
                  <a:cs typeface="Clear Sans Bold" panose="020B0803030202020304"/>
                  <a:sym typeface="Clear Sans Bold" panose="020B0803030202020304"/>
                </a:rPr>
                <a:t>ASP.NET MVC</a:t>
              </a:r>
              <a:r>
                <a:rPr lang="en-US" sz="2600">
                  <a:solidFill>
                    <a:srgbClr val="000000"/>
                  </a:solidFill>
                  <a:latin typeface="Clear Sans" panose="020B0503030202020304"/>
                  <a:ea typeface="Clear Sans" panose="020B0503030202020304"/>
                  <a:cs typeface="Clear Sans" panose="020B0503030202020304"/>
                  <a:sym typeface="Clear Sans" panose="020B0503030202020304"/>
                </a:rPr>
                <a:t> kết hợp với </a:t>
              </a:r>
              <a:r>
                <a:rPr lang="en-US" sz="2600" b="1">
                  <a:solidFill>
                    <a:srgbClr val="000000"/>
                  </a:solidFill>
                  <a:latin typeface="Clear Sans Bold" panose="020B0803030202020304"/>
                  <a:ea typeface="Clear Sans Bold" panose="020B0803030202020304"/>
                  <a:cs typeface="Clear Sans Bold" panose="020B0803030202020304"/>
                  <a:sym typeface="Clear Sans Bold" panose="020B0803030202020304"/>
                </a:rPr>
                <a:t>SQL Server</a:t>
              </a:r>
              <a:r>
                <a:rPr lang="en-US" sz="2600">
                  <a:solidFill>
                    <a:srgbClr val="000000"/>
                  </a:solidFill>
                  <a:latin typeface="Clear Sans" panose="020B0503030202020304"/>
                  <a:ea typeface="Clear Sans" panose="020B0503030202020304"/>
                  <a:cs typeface="Clear Sans" panose="020B0503030202020304"/>
                  <a:sym typeface="Clear Sans" panose="020B0503030202020304"/>
                </a:rPr>
                <a:t> để quản lý dữ liệu. Nó mô phỏng các hoạt động cốt lõi của một cửa hàng trang sức, bao gồm quản lý sản phẩm, khách hàng, giỏ hàng, đơn hàng và tin tức.</a:t>
              </a:r>
              <a:endParaRPr lang="en-US" sz="2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3380"/>
                </a:lnSpc>
              </a:pPr>
            </a:p>
          </p:txBody>
        </p:sp>
        <p:sp>
          <p:nvSpPr>
            <p:cNvPr id="8" name="TextBox 8"/>
            <p:cNvSpPr txBox="1"/>
            <p:nvPr/>
          </p:nvSpPr>
          <p:spPr>
            <a:xfrm>
              <a:off x="0" y="-4233"/>
              <a:ext cx="10511147" cy="18288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Giới thiệu</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Bus</a:t>
            </a:r>
            <a:r>
              <a:rPr lang="en-US" sz="9000">
                <a:solidFill>
                  <a:srgbClr val="000000"/>
                </a:solidFill>
                <a:latin typeface="Baloo" panose="03080902040302020200"/>
                <a:ea typeface="Baloo" panose="03080902040302020200"/>
                <a:cs typeface="Baloo" panose="03080902040302020200"/>
                <a:sym typeface="Baloo" panose="03080902040302020200"/>
              </a:rPr>
              <a:t>iness context</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28700" y="4053765"/>
            <a:ext cx="15359861" cy="4126230"/>
          </a:xfrm>
          <a:prstGeom prst="rect">
            <a:avLst/>
          </a:prstGeom>
        </p:spPr>
        <p:txBody>
          <a:bodyPr lIns="0" tIns="0" rIns="0" bIns="0" rtlCol="0" anchor="t">
            <a:spAutoFit/>
          </a:bodyPr>
          <a:lstStyle/>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Website </a:t>
            </a:r>
            <a:r>
              <a:rPr lang="en-US" sz="3600">
                <a:solidFill>
                  <a:srgbClr val="000000"/>
                </a:solidFill>
                <a:latin typeface="Clear Sans" panose="020B0503030202020304"/>
                <a:ea typeface="Clear Sans" panose="020B0503030202020304"/>
                <a:cs typeface="Clear Sans" panose="020B0503030202020304"/>
                <a:sym typeface="Clear Sans" panose="020B0503030202020304"/>
              </a:rPr>
              <a:t>Trang Sức cung cấp các kịch bản nghiệp vụ cơ bản trong thương mại điện tử, bao gồm danh mục sản phẩm, giỏ hàng và thanh toán, quản lý tài khoản - khách hàng và kiểm soát truy cập. Đây là những chức năng cốt lõi thường thấy trong một hệ thống bán hàng trực tuyến, giúp mô tả đầy đủ quy trình mua sắm và quản lý từ phía người mua và quản trị viên.</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Bus</a:t>
            </a:r>
            <a:r>
              <a:rPr lang="en-US" sz="9000">
                <a:solidFill>
                  <a:srgbClr val="000000"/>
                </a:solidFill>
                <a:latin typeface="Baloo" panose="03080902040302020200"/>
                <a:ea typeface="Baloo" panose="03080902040302020200"/>
                <a:cs typeface="Baloo" panose="03080902040302020200"/>
                <a:sym typeface="Baloo" panose="03080902040302020200"/>
              </a:rPr>
              <a:t>iness context</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28700" y="2769870"/>
            <a:ext cx="15359861" cy="6488430"/>
          </a:xfrm>
          <a:prstGeom prst="rect">
            <a:avLst/>
          </a:prstGeom>
        </p:spPr>
        <p:txBody>
          <a:bodyPr lIns="0" tIns="0" rIns="0" bIns="0" rtlCol="0" anchor="t">
            <a:spAutoFit/>
          </a:bodyPr>
          <a:lstStyle/>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Với d</a:t>
            </a:r>
            <a:r>
              <a:rPr lang="en-US" sz="3600">
                <a:solidFill>
                  <a:srgbClr val="000000"/>
                </a:solidFill>
                <a:latin typeface="Clear Sans" panose="020B0503030202020304"/>
                <a:ea typeface="Clear Sans" panose="020B0503030202020304"/>
                <a:cs typeface="Clear Sans" panose="020B0503030202020304"/>
                <a:sym typeface="Clear Sans" panose="020B0503030202020304"/>
              </a:rPr>
              <a:t>anh mục sản phẩm, người mua có thể duyệt danh sách các sản phẩm trang sức (nhẫn, dây chuyền, vòng tay…), xem chi tiết sản phẩm bao gồm tên, mô tả, giá và hình ảnh minh họa. Quản trị viên trong hệ thống có thể thêm mới, chỉnh sửa hoặc xóa sản phẩm, loại sản phẩm, hãng sản phẩm .</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Với giỏ hàng, người mua có thể thêm sản phẩm vào giỏ hàng từ trang danh sách hoặc trang chi tiết sản phẩm. Họ có thể điều chỉnh số lượng hoặc xóa sản phẩm không muốn mua. Hệ thống sẽ tự động tính toán tổng tiền, áp dụng khuyến mãi (nếu có) và hiển thị số tiền phải thanh toán.</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Bus</a:t>
            </a:r>
            <a:r>
              <a:rPr lang="en-US" sz="9000">
                <a:solidFill>
                  <a:srgbClr val="000000"/>
                </a:solidFill>
                <a:latin typeface="Baloo" panose="03080902040302020200"/>
                <a:ea typeface="Baloo" panose="03080902040302020200"/>
                <a:cs typeface="Baloo" panose="03080902040302020200"/>
                <a:sym typeface="Baloo" panose="03080902040302020200"/>
              </a:rPr>
              <a:t>iness context</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28700" y="2769870"/>
            <a:ext cx="15359861" cy="5897880"/>
          </a:xfrm>
          <a:prstGeom prst="rect">
            <a:avLst/>
          </a:prstGeom>
        </p:spPr>
        <p:txBody>
          <a:bodyPr lIns="0" tIns="0" rIns="0" bIns="0" rtlCol="0" anchor="t">
            <a:spAutoFit/>
          </a:bodyPr>
          <a:lstStyle/>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Với th</a:t>
            </a:r>
            <a:r>
              <a:rPr lang="en-US" sz="3600">
                <a:solidFill>
                  <a:srgbClr val="000000"/>
                </a:solidFill>
                <a:latin typeface="Clear Sans" panose="020B0503030202020304"/>
                <a:ea typeface="Clear Sans" panose="020B0503030202020304"/>
                <a:cs typeface="Clear Sans" panose="020B0503030202020304"/>
                <a:sym typeface="Clear Sans" panose="020B0503030202020304"/>
              </a:rPr>
              <a:t>anh toán, sau khi kiểm tra giỏ hàng, người mua có thể tiến hành đặt hàng bằng cách đặt hàng, điền các thông tin giao hàng gồm (yêu cầu, tên, địa chỉ, số điện thoại) sau đó sẽ chọn phương thức thanh toán và thanh toán. Hệ thống sẽ lưu thông tin đơn hàng, chi tiết hóa đơn và cập nhật trạng thái để cả người mua và quản trị viên theo dõi.</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Với quản lý tài khoản - khách hàng, người mua có thể xem thông tin cá nhân. Quản trị viên có thể quản lý danh sách khách hàng, thông tin liên hệ và lịch sử giao dịch.</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172854" cy="1371600"/>
          </a:xfrm>
          <a:prstGeom prst="rect">
            <a:avLst/>
          </a:prstGeom>
        </p:spPr>
        <p:txBody>
          <a:bodyPr lIns="0" tIns="0" rIns="0" bIns="0" rtlCol="0" anchor="t">
            <a:spAutoFit/>
          </a:bodyPr>
          <a:lstStyle/>
          <a:p>
            <a:pPr algn="l">
              <a:lnSpc>
                <a:spcPts val="10800"/>
              </a:lnSpc>
            </a:pPr>
            <a:r>
              <a:rPr lang="en-US" sz="9000">
                <a:solidFill>
                  <a:srgbClr val="000000"/>
                </a:solidFill>
                <a:latin typeface="Baloo" panose="03080902040302020200"/>
                <a:ea typeface="Baloo" panose="03080902040302020200"/>
                <a:cs typeface="Baloo" panose="03080902040302020200"/>
                <a:sym typeface="Baloo" panose="03080902040302020200"/>
              </a:rPr>
              <a:t>Bus</a:t>
            </a:r>
            <a:r>
              <a:rPr lang="en-US" sz="9000">
                <a:solidFill>
                  <a:srgbClr val="000000"/>
                </a:solidFill>
                <a:latin typeface="Baloo" panose="03080902040302020200"/>
                <a:ea typeface="Baloo" panose="03080902040302020200"/>
                <a:cs typeface="Baloo" panose="03080902040302020200"/>
                <a:sym typeface="Baloo" panose="03080902040302020200"/>
              </a:rPr>
              <a:t>iness context</a:t>
            </a:r>
            <a:endParaRPr lang="en-US" sz="9000">
              <a:solidFill>
                <a:srgbClr val="000000"/>
              </a:solidFill>
              <a:latin typeface="Baloo" panose="03080902040302020200"/>
              <a:ea typeface="Baloo" panose="03080902040302020200"/>
              <a:cs typeface="Baloo" panose="03080902040302020200"/>
              <a:sym typeface="Baloo" panose="03080902040302020200"/>
            </a:endParaRPr>
          </a:p>
        </p:txBody>
      </p:sp>
      <p:sp>
        <p:nvSpPr>
          <p:cNvPr id="3" name="Freeform 3"/>
          <p:cNvSpPr/>
          <p:nvPr/>
        </p:nvSpPr>
        <p:spPr>
          <a:xfrm rot="-776060">
            <a:off x="12219516" y="-1912569"/>
            <a:ext cx="8338090" cy="7254138"/>
          </a:xfrm>
          <a:custGeom>
            <a:avLst/>
            <a:gdLst/>
            <a:ahLst/>
            <a:cxnLst/>
            <a:rect l="l" t="t" r="r" b="b"/>
            <a:pathLst>
              <a:path w="8338090" h="7254138">
                <a:moveTo>
                  <a:pt x="0" y="0"/>
                </a:moveTo>
                <a:lnTo>
                  <a:pt x="8338090" y="0"/>
                </a:lnTo>
                <a:lnTo>
                  <a:pt x="8338090" y="7254138"/>
                </a:lnTo>
                <a:lnTo>
                  <a:pt x="0" y="725413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1028700" y="2991778"/>
            <a:ext cx="15359861" cy="5307330"/>
          </a:xfrm>
          <a:prstGeom prst="rect">
            <a:avLst/>
          </a:prstGeom>
        </p:spPr>
        <p:txBody>
          <a:bodyPr lIns="0" tIns="0" rIns="0" bIns="0" rtlCol="0" anchor="t">
            <a:spAutoFit/>
          </a:bodyPr>
          <a:lstStyle/>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Với </a:t>
            </a:r>
            <a:r>
              <a:rPr lang="en-US" sz="3600">
                <a:solidFill>
                  <a:srgbClr val="000000"/>
                </a:solidFill>
                <a:latin typeface="Clear Sans" panose="020B0503030202020304"/>
                <a:ea typeface="Clear Sans" panose="020B0503030202020304"/>
                <a:cs typeface="Clear Sans" panose="020B0503030202020304"/>
                <a:sym typeface="Clear Sans" panose="020B0503030202020304"/>
              </a:rPr>
              <a:t>kiểm soát truy cập, người mua có thể đăng ký/đăng nhập, khi đăng nhập sẽ được điều hướng đến trang danh mục sản phẩm và có thể sử dụng các chức năng mua sắm. Quản trị viên cần đăng nhập ở trang quản trị với đầy đủ chức năng quản lý sản phẩm, khách hàng, đơn hàng .</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a:p>
            <a:pPr algn="l">
              <a:lnSpc>
                <a:spcPts val="4680"/>
              </a:lnSpc>
            </a:pPr>
            <a:r>
              <a:rPr lang="en-US" sz="3600">
                <a:solidFill>
                  <a:srgbClr val="000000"/>
                </a:solidFill>
                <a:latin typeface="Clear Sans" panose="020B0503030202020304"/>
                <a:ea typeface="Clear Sans" panose="020B0503030202020304"/>
                <a:cs typeface="Clear Sans" panose="020B0503030202020304"/>
                <a:sym typeface="Clear Sans" panose="020B0503030202020304"/>
              </a:rPr>
              <a:t>     Một số dữ liệu khởi tạo cần được thiết lập khi hệ thống bắt đầu bao gồm: tài khoản quản trị viên, một số tài khoản người dùng mẫu và dữ liệu sản phẩm trang sức để phục vụ kiểm thử hệ thống.</a:t>
            </a:r>
            <a:endParaRPr lang="en-US" sz="3600">
              <a:solidFill>
                <a:srgbClr val="000000"/>
              </a:solidFill>
              <a:latin typeface="Clear Sans" panose="020B0503030202020304"/>
              <a:ea typeface="Clear Sans" panose="020B0503030202020304"/>
              <a:cs typeface="Clear Sans" panose="020B0503030202020304"/>
              <a:sym typeface="Clear Sans" panose="020B0503030202020304"/>
            </a:endParaRPr>
          </a:p>
          <a:p>
            <a:pPr algn="l">
              <a:lnSpc>
                <a:spcPts val="4680"/>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EF"/>
        </a:solidFill>
        <a:effectLst/>
      </p:bgPr>
    </p:bg>
    <p:spTree>
      <p:nvGrpSpPr>
        <p:cNvPr id="1" name=""/>
        <p:cNvGrpSpPr/>
        <p:nvPr/>
      </p:nvGrpSpPr>
      <p:grpSpPr>
        <a:xfrm>
          <a:off x="0" y="0"/>
          <a:ext cx="0" cy="0"/>
          <a:chOff x="0" y="0"/>
          <a:chExt cx="0" cy="0"/>
        </a:xfrm>
      </p:grpSpPr>
      <p:sp>
        <p:nvSpPr>
          <p:cNvPr id="2" name="Freeform 2"/>
          <p:cNvSpPr/>
          <p:nvPr/>
        </p:nvSpPr>
        <p:spPr>
          <a:xfrm>
            <a:off x="4468091" y="1028700"/>
            <a:ext cx="9351818" cy="8229600"/>
          </a:xfrm>
          <a:custGeom>
            <a:avLst/>
            <a:gdLst/>
            <a:ahLst/>
            <a:cxnLst/>
            <a:rect l="l" t="t" r="r" b="b"/>
            <a:pathLst>
              <a:path w="9351818" h="8229600">
                <a:moveTo>
                  <a:pt x="0" y="0"/>
                </a:moveTo>
                <a:lnTo>
                  <a:pt x="9351818" y="0"/>
                </a:lnTo>
                <a:lnTo>
                  <a:pt x="9351818" y="8229600"/>
                </a:lnTo>
                <a:lnTo>
                  <a:pt x="0" y="8229600"/>
                </a:lnTo>
                <a:lnTo>
                  <a:pt x="0" y="0"/>
                </a:lnTo>
                <a:close/>
              </a:path>
            </a:pathLst>
          </a:custGeom>
          <a:blipFill>
            <a:blip r:embed="rId1"/>
            <a:stretch>
              <a:fillRect/>
            </a:stretch>
          </a:blipFill>
        </p:spPr>
      </p:sp>
      <p:sp>
        <p:nvSpPr>
          <p:cNvPr id="3" name="TextBox 3"/>
          <p:cNvSpPr txBox="1"/>
          <p:nvPr/>
        </p:nvSpPr>
        <p:spPr>
          <a:xfrm>
            <a:off x="222238" y="4832985"/>
            <a:ext cx="4148648" cy="582930"/>
          </a:xfrm>
          <a:prstGeom prst="rect">
            <a:avLst/>
          </a:prstGeom>
        </p:spPr>
        <p:txBody>
          <a:bodyPr lIns="0" tIns="0" rIns="0" bIns="0" rtlCol="0" anchor="t">
            <a:spAutoFit/>
          </a:bodyPr>
          <a:lstStyle/>
          <a:p>
            <a:pPr algn="ctr">
              <a:lnSpc>
                <a:spcPts val="4680"/>
              </a:lnSpc>
              <a:spcBef>
                <a:spcPct val="0"/>
              </a:spcBef>
            </a:pPr>
            <a:r>
              <a:rPr lang="en-US" sz="3600">
                <a:solidFill>
                  <a:srgbClr val="000000"/>
                </a:solidFill>
                <a:latin typeface="Baloo" panose="03080902040302020200"/>
                <a:ea typeface="Baloo" panose="03080902040302020200"/>
                <a:cs typeface="Baloo" panose="03080902040302020200"/>
                <a:sym typeface="Baloo" panose="03080902040302020200"/>
              </a:rPr>
              <a:t>Danh mục sản phẩm</a:t>
            </a:r>
            <a:endParaRPr lang="en-US" sz="3600">
              <a:solidFill>
                <a:srgbClr val="000000"/>
              </a:solidFill>
              <a:latin typeface="Baloo" panose="03080902040302020200"/>
              <a:ea typeface="Baloo" panose="03080902040302020200"/>
              <a:cs typeface="Baloo" panose="03080902040302020200"/>
              <a:sym typeface="Baloo" panose="03080902040302020200"/>
            </a:endParaRPr>
          </a:p>
        </p:txBody>
      </p:sp>
      <p:pic>
        <p:nvPicPr>
          <p:cNvPr id="4" name="Picture 4"/>
          <p:cNvPicPr>
            <a:picLocks noChangeAspect="1"/>
          </p:cNvPicPr>
          <p:nvPr/>
        </p:nvPicPr>
        <p:blipFill>
          <a:blip r:embed="rId2"/>
          <a:srcRect/>
          <a:stretch>
            <a:fillRect/>
          </a:stretch>
        </p:blipFill>
        <p:spPr>
          <a:xfrm rot="-9781681">
            <a:off x="452276" y="500893"/>
            <a:ext cx="2858960" cy="2697386"/>
          </a:xfrm>
          <a:prstGeom prst="rect">
            <a:avLst/>
          </a:prstGeom>
        </p:spPr>
      </p:pic>
      <p:sp>
        <p:nvSpPr>
          <p:cNvPr id="5" name="TextBox 5"/>
          <p:cNvSpPr txBox="1"/>
          <p:nvPr/>
        </p:nvSpPr>
        <p:spPr>
          <a:xfrm>
            <a:off x="642648" y="1655016"/>
            <a:ext cx="2729628" cy="464560"/>
          </a:xfrm>
          <a:prstGeom prst="rect">
            <a:avLst/>
          </a:prstGeom>
        </p:spPr>
        <p:txBody>
          <a:bodyPr lIns="0" tIns="0" rIns="0" bIns="0" rtlCol="0" anchor="t">
            <a:spAutoFit/>
          </a:bodyPr>
          <a:lstStyle/>
          <a:p>
            <a:pPr algn="l">
              <a:lnSpc>
                <a:spcPts val="3665"/>
              </a:lnSpc>
            </a:pPr>
            <a:r>
              <a:rPr lang="en-US" sz="3055">
                <a:solidFill>
                  <a:srgbClr val="000000"/>
                </a:solidFill>
                <a:latin typeface="Baloo" panose="03080902040302020200"/>
                <a:ea typeface="Baloo" panose="03080902040302020200"/>
                <a:cs typeface="Baloo" panose="03080902040302020200"/>
                <a:sym typeface="Baloo" panose="03080902040302020200"/>
              </a:rPr>
              <a:t>Usecase View</a:t>
            </a:r>
            <a:endParaRPr lang="en-US" sz="3055">
              <a:solidFill>
                <a:srgbClr val="000000"/>
              </a:solidFill>
              <a:latin typeface="Baloo" panose="03080902040302020200"/>
              <a:ea typeface="Baloo" panose="03080902040302020200"/>
              <a:cs typeface="Baloo" panose="03080902040302020200"/>
              <a:sym typeface="Baloo" panose="03080902040302020200"/>
            </a:endParaRPr>
          </a:p>
        </p:txBody>
      </p:sp>
    </p:spTree>
  </p:cSld>
  <p:clrMapOvr>
    <a:masterClrMapping/>
  </p:clrMapOvr>
</p:sld>
</file>

<file path=ppt/tags/tag1.xml><?xml version="1.0" encoding="utf-8"?>
<p:tagLst xmlns:p="http://schemas.openxmlformats.org/presentationml/2006/main">
  <p:tag name="TABLE_ENDDRAG_ORIGIN_RECT" val="902*478"/>
  <p:tag name="TABLE_ENDDRAG_RECT" val="271*197*902*4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5852</Words>
  <Application>WPS Presentation</Application>
  <PresentationFormat>On-screen Show (4:3)</PresentationFormat>
  <Paragraphs>148</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SimSun</vt:lpstr>
      <vt:lpstr>Wingdings</vt:lpstr>
      <vt:lpstr>Baloo</vt:lpstr>
      <vt:lpstr>Clear Sans</vt:lpstr>
      <vt:lpstr>Clear Sans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và Xanh lá Hoạt hình Trừu tượng Họa tiết Dự án Nhóm Bản thuyết trình Giáo dục</dc:title>
  <dc:creator/>
  <cp:lastModifiedBy>tungc</cp:lastModifiedBy>
  <cp:revision>2</cp:revision>
  <dcterms:created xsi:type="dcterms:W3CDTF">2006-08-16T00:00:00Z</dcterms:created>
  <dcterms:modified xsi:type="dcterms:W3CDTF">2025-09-24T13:37:05Z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14A74AAA99304877837166B5209A4D55_12</vt:lpwstr>
  </property>
  <property fmtid="{D5CDD505-2E9C-101B-9397-08002B2CF9AE}" pid="3" name="KSOProductBuildVer">
    <vt:lpwstr>1033-12.2.0.22549</vt:lpwstr>
  </property>
</Properties>
</file>